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21597938" cy="288036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3600">
          <p15:clr>
            <a:srgbClr val="A4A3A4"/>
          </p15:clr>
        </p15:guide>
        <p15:guide id="2" pos="680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T" initials="IMT" lastIdx="3" clrIdx="0"/>
  <p:cmAuthor id="1" name="Institut Mines-Télécom" initials="Note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82"/>
    <a:srgbClr val="F89A1E"/>
    <a:srgbClr val="6D5047"/>
    <a:srgbClr val="BFCF3E"/>
    <a:srgbClr val="B4C325"/>
    <a:srgbClr val="7E635A"/>
    <a:srgbClr val="A8B50A"/>
    <a:srgbClr val="BF1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50" d="100"/>
          <a:sy n="50" d="100"/>
        </p:scale>
        <p:origin x="1392" y="-4254"/>
      </p:cViewPr>
      <p:guideLst>
        <p:guide orient="horz" pos="3600"/>
        <p:guide pos="68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19E8FE1-73A9-7F4B-8D4E-EC9CC0AF2E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1288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19250" y="8947150"/>
            <a:ext cx="18359438" cy="617537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40088" y="16322675"/>
            <a:ext cx="15117762" cy="73596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18DBB-A609-6C4C-AE65-F4F039DDCBB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83292-9D45-3B4D-A9BD-0054C93465C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5389225" y="0"/>
            <a:ext cx="4589463" cy="25603200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619250" y="0"/>
            <a:ext cx="13617575" cy="25603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0EEBC-1641-B149-8682-47F2A1D53BB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38F6C-F8A5-F647-8AC7-5E73EDAF4A4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06563" y="18508663"/>
            <a:ext cx="18357850" cy="5721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706563" y="12207875"/>
            <a:ext cx="18357850" cy="63007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92167-A23B-3C4D-A19D-25B8CB1D169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19250" y="8321675"/>
            <a:ext cx="9102725" cy="17281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874375" y="8321675"/>
            <a:ext cx="9104313" cy="17281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A99C8-7A69-4841-8334-964294B4575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9500" y="1154113"/>
            <a:ext cx="19438938" cy="48006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79500" y="6446838"/>
            <a:ext cx="9542463" cy="2687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79500" y="9134475"/>
            <a:ext cx="9542463" cy="16595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0971213" y="6446838"/>
            <a:ext cx="9547225" cy="2687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0971213" y="9134475"/>
            <a:ext cx="9547225" cy="16595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413B6-E4FB-694D-9F28-20B6F51042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342CB-0C65-5F4F-9C0C-853269F95ED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6928A-FD25-224E-9BEC-25812EA1FE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9500" y="1146175"/>
            <a:ext cx="7105650" cy="48815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443913" y="1146175"/>
            <a:ext cx="12074525" cy="24584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79500" y="6027738"/>
            <a:ext cx="7105650" cy="197024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6556E-4DA8-E942-9294-DBB56DFE008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33863" y="20162838"/>
            <a:ext cx="12958762" cy="23796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4233863" y="2573338"/>
            <a:ext cx="12958762" cy="172831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233863" y="22542500"/>
            <a:ext cx="12958762" cy="3381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576D0-2758-A04E-A3AE-16CDB9CACDB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 rot="16200000">
            <a:off x="12276138" y="19478625"/>
            <a:ext cx="1292225" cy="17351375"/>
          </a:xfrm>
          <a:prstGeom prst="rect">
            <a:avLst/>
          </a:prstGeom>
          <a:solidFill>
            <a:srgbClr val="0038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030" name="Group 21"/>
          <p:cNvGrpSpPr>
            <a:grpSpLocks/>
          </p:cNvGrpSpPr>
          <p:nvPr/>
        </p:nvGrpSpPr>
        <p:grpSpPr bwMode="auto">
          <a:xfrm>
            <a:off x="0" y="0"/>
            <a:ext cx="15316200" cy="3959225"/>
            <a:chOff x="0" y="0"/>
            <a:chExt cx="9648" cy="2494"/>
          </a:xfrm>
          <a:solidFill>
            <a:srgbClr val="003882"/>
          </a:solidFill>
        </p:grpSpPr>
        <p:grpSp>
          <p:nvGrpSpPr>
            <p:cNvPr id="1040" name="Group 10"/>
            <p:cNvGrpSpPr>
              <a:grpSpLocks/>
            </p:cNvGrpSpPr>
            <p:nvPr userDrawn="1"/>
          </p:nvGrpSpPr>
          <p:grpSpPr bwMode="auto">
            <a:xfrm>
              <a:off x="0" y="0"/>
              <a:ext cx="9648" cy="2494"/>
              <a:chOff x="0" y="0"/>
              <a:chExt cx="9648" cy="2494"/>
            </a:xfrm>
            <a:grpFill/>
          </p:grpSpPr>
          <p:sp>
            <p:nvSpPr>
              <p:cNvPr id="2" name="AutoShape 8"/>
              <p:cNvSpPr>
                <a:spLocks noChangeArrowheads="1"/>
              </p:cNvSpPr>
              <p:nvPr userDrawn="1"/>
            </p:nvSpPr>
            <p:spPr bwMode="auto">
              <a:xfrm>
                <a:off x="2736" y="0"/>
                <a:ext cx="6912" cy="2494"/>
              </a:xfrm>
              <a:prstGeom prst="roundRect">
                <a:avLst>
                  <a:gd name="adj" fmla="val 1666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" name="Rectangle 9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3401" cy="249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 dirty="0"/>
              </a:p>
            </p:txBody>
          </p:sp>
        </p:grpSp>
        <p:sp>
          <p:nvSpPr>
            <p:cNvPr id="1043" name="Rectangle 19"/>
            <p:cNvSpPr>
              <a:spLocks noChangeArrowheads="1"/>
            </p:cNvSpPr>
            <p:nvPr userDrawn="1"/>
          </p:nvSpPr>
          <p:spPr bwMode="auto">
            <a:xfrm>
              <a:off x="4224" y="0"/>
              <a:ext cx="5424" cy="10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</p:grp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0" y="8321675"/>
            <a:ext cx="18359438" cy="172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19250" y="26242963"/>
            <a:ext cx="4500563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>
            <a:lvl1pPr>
              <a:defRPr sz="44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78700" y="26242963"/>
            <a:ext cx="68405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>
            <a:lvl1pPr algn="ctr">
              <a:defRPr sz="44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478125" y="26242963"/>
            <a:ext cx="4500563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t" anchorCtr="0" compatLnSpc="1">
            <a:prstTxWarp prst="textNoShape">
              <a:avLst/>
            </a:prstTxWarp>
          </a:bodyPr>
          <a:lstStyle>
            <a:lvl1pPr algn="r">
              <a:defRPr sz="4400"/>
            </a:lvl1pPr>
          </a:lstStyle>
          <a:p>
            <a:pPr>
              <a:defRPr/>
            </a:pPr>
            <a:fld id="{69466F48-5A00-C344-9631-A4FFAF03AC2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3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95800" y="0"/>
            <a:ext cx="10744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009" tIns="144004" rIns="288009" bIns="1440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5312569" y="27889200"/>
            <a:ext cx="13779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fr-FR" sz="2700" dirty="0">
                <a:solidFill>
                  <a:srgbClr val="FFFFFF"/>
                </a:solidFill>
                <a:latin typeface="Arial Bold" pitchFamily="80" charset="0"/>
              </a:rPr>
              <a:t>Contact</a:t>
            </a: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14381163" y="27889200"/>
            <a:ext cx="15113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fr-FR" sz="2700" dirty="0">
                <a:solidFill>
                  <a:srgbClr val="FFFFFF"/>
                </a:solidFill>
                <a:latin typeface="Arial Bold" pitchFamily="80" charset="0"/>
              </a:rPr>
              <a:t>Site web</a:t>
            </a:r>
          </a:p>
        </p:txBody>
      </p:sp>
      <p:sp>
        <p:nvSpPr>
          <p:cNvPr id="27" name="Rectangle 26"/>
          <p:cNvSpPr/>
          <p:nvPr/>
        </p:nvSpPr>
        <p:spPr bwMode="auto">
          <a:xfrm rot="16200000">
            <a:off x="162379" y="27345821"/>
            <a:ext cx="1292225" cy="1616982"/>
          </a:xfrm>
          <a:prstGeom prst="rect">
            <a:avLst/>
          </a:prstGeom>
          <a:solidFill>
            <a:srgbClr val="0038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/>
          <p:cNvSpPr/>
          <p:nvPr/>
        </p:nvSpPr>
        <p:spPr bwMode="auto">
          <a:xfrm rot="16200000">
            <a:off x="1780267" y="27344915"/>
            <a:ext cx="1292225" cy="16187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/>
          <p:cNvSpPr/>
          <p:nvPr/>
        </p:nvSpPr>
        <p:spPr bwMode="auto">
          <a:xfrm rot="16200000">
            <a:off x="3399064" y="27344915"/>
            <a:ext cx="1292225" cy="1618796"/>
          </a:xfrm>
          <a:prstGeom prst="rect">
            <a:avLst/>
          </a:prstGeom>
          <a:solidFill>
            <a:srgbClr val="6D50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167" y="562266"/>
            <a:ext cx="2441152" cy="313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2879725" rtl="0" eaLnBrk="0" fontAlgn="base" hangingPunct="0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+mj-lt"/>
          <a:ea typeface="+mj-ea"/>
          <a:cs typeface="+mj-cs"/>
        </a:defRPr>
      </a:lvl1pPr>
      <a:lvl2pPr algn="l" defTabSz="2879725" rtl="0" eaLnBrk="0" fontAlgn="base" hangingPunct="0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2pPr>
      <a:lvl3pPr algn="l" defTabSz="2879725" rtl="0" eaLnBrk="0" fontAlgn="base" hangingPunct="0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3pPr>
      <a:lvl4pPr algn="l" defTabSz="2879725" rtl="0" eaLnBrk="0" fontAlgn="base" hangingPunct="0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4pPr>
      <a:lvl5pPr algn="l" defTabSz="2879725" rtl="0" eaLnBrk="0" fontAlgn="base" hangingPunct="0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5pPr>
      <a:lvl6pPr marL="457200" algn="l" defTabSz="2879725" rtl="0" fontAlgn="base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6pPr>
      <a:lvl7pPr marL="914400" algn="l" defTabSz="2879725" rtl="0" fontAlgn="base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7pPr>
      <a:lvl8pPr marL="1371600" algn="l" defTabSz="2879725" rtl="0" fontAlgn="base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8pPr>
      <a:lvl9pPr marL="1828800" algn="l" defTabSz="2879725" rtl="0" fontAlgn="base">
        <a:spcBef>
          <a:spcPct val="0"/>
        </a:spcBef>
        <a:spcAft>
          <a:spcPct val="0"/>
        </a:spcAft>
        <a:defRPr sz="5700">
          <a:solidFill>
            <a:schemeClr val="bg1"/>
          </a:solidFill>
          <a:latin typeface="Arial Bold" pitchFamily="80" charset="0"/>
          <a:ea typeface="ヒラギノ角ゴ Pro W3" charset="-128"/>
          <a:cs typeface="ヒラギノ角ゴ Pro W3" charset="-128"/>
        </a:defRPr>
      </a:lvl9pPr>
    </p:titleStyle>
    <p:bodyStyle>
      <a:lvl1pPr marL="1079500" indent="-1079500" algn="l" defTabSz="2879725" rtl="0" eaLnBrk="0" fontAlgn="base" hangingPunct="0">
        <a:spcBef>
          <a:spcPct val="20000"/>
        </a:spcBef>
        <a:spcAft>
          <a:spcPct val="0"/>
        </a:spcAft>
        <a:buChar char="•"/>
        <a:defRPr sz="10100">
          <a:solidFill>
            <a:schemeClr val="tx1"/>
          </a:solidFill>
          <a:latin typeface="+mn-lt"/>
          <a:ea typeface="+mn-ea"/>
          <a:cs typeface="+mn-cs"/>
        </a:defRPr>
      </a:lvl1pPr>
      <a:lvl2pPr marL="2339975" indent="-900113" algn="l" defTabSz="2879725" rtl="0" eaLnBrk="0" fontAlgn="base" hangingPunct="0">
        <a:spcBef>
          <a:spcPct val="20000"/>
        </a:spcBef>
        <a:spcAft>
          <a:spcPct val="0"/>
        </a:spcAft>
        <a:buChar char="–"/>
        <a:defRPr sz="8800">
          <a:solidFill>
            <a:schemeClr val="tx1"/>
          </a:solidFill>
          <a:latin typeface="+mn-lt"/>
          <a:ea typeface="+mn-ea"/>
        </a:defRPr>
      </a:lvl2pPr>
      <a:lvl3pPr marL="3600450" indent="-720725" algn="l" defTabSz="2879725" rtl="0" eaLnBrk="0" fontAlgn="base" hangingPunct="0">
        <a:spcBef>
          <a:spcPct val="20000"/>
        </a:spcBef>
        <a:spcAft>
          <a:spcPct val="0"/>
        </a:spcAft>
        <a:buChar char="•"/>
        <a:defRPr sz="7600">
          <a:solidFill>
            <a:schemeClr val="tx1"/>
          </a:solidFill>
          <a:latin typeface="+mn-lt"/>
          <a:ea typeface="+mn-ea"/>
        </a:defRPr>
      </a:lvl3pPr>
      <a:lvl4pPr marL="5040313" indent="-720725" algn="l" defTabSz="2879725" rtl="0" eaLnBrk="0" fontAlgn="base" hangingPunct="0">
        <a:spcBef>
          <a:spcPct val="20000"/>
        </a:spcBef>
        <a:spcAft>
          <a:spcPct val="0"/>
        </a:spcAft>
        <a:buChar char="–"/>
        <a:defRPr sz="6300">
          <a:solidFill>
            <a:schemeClr val="tx1"/>
          </a:solidFill>
          <a:latin typeface="+mn-lt"/>
          <a:ea typeface="+mn-ea"/>
        </a:defRPr>
      </a:lvl4pPr>
      <a:lvl5pPr marL="6480175" indent="-720725" algn="l" defTabSz="2879725" rtl="0" eaLnBrk="0" fontAlgn="base" hangingPunct="0">
        <a:spcBef>
          <a:spcPct val="20000"/>
        </a:spcBef>
        <a:spcAft>
          <a:spcPct val="0"/>
        </a:spcAft>
        <a:buChar char="»"/>
        <a:defRPr sz="6300">
          <a:solidFill>
            <a:schemeClr val="tx1"/>
          </a:solidFill>
          <a:latin typeface="+mn-lt"/>
          <a:ea typeface="+mn-ea"/>
        </a:defRPr>
      </a:lvl5pPr>
      <a:lvl6pPr marL="6937375" indent="-720725" algn="l" defTabSz="2879725" rtl="0" fontAlgn="base">
        <a:spcBef>
          <a:spcPct val="20000"/>
        </a:spcBef>
        <a:spcAft>
          <a:spcPct val="0"/>
        </a:spcAft>
        <a:buChar char="»"/>
        <a:defRPr sz="6300">
          <a:solidFill>
            <a:schemeClr val="tx1"/>
          </a:solidFill>
          <a:latin typeface="+mn-lt"/>
          <a:ea typeface="+mn-ea"/>
        </a:defRPr>
      </a:lvl6pPr>
      <a:lvl7pPr marL="7394575" indent="-720725" algn="l" defTabSz="2879725" rtl="0" fontAlgn="base">
        <a:spcBef>
          <a:spcPct val="20000"/>
        </a:spcBef>
        <a:spcAft>
          <a:spcPct val="0"/>
        </a:spcAft>
        <a:buChar char="»"/>
        <a:defRPr sz="6300">
          <a:solidFill>
            <a:schemeClr val="tx1"/>
          </a:solidFill>
          <a:latin typeface="+mn-lt"/>
          <a:ea typeface="+mn-ea"/>
        </a:defRPr>
      </a:lvl7pPr>
      <a:lvl8pPr marL="7851775" indent="-720725" algn="l" defTabSz="2879725" rtl="0" fontAlgn="base">
        <a:spcBef>
          <a:spcPct val="20000"/>
        </a:spcBef>
        <a:spcAft>
          <a:spcPct val="0"/>
        </a:spcAft>
        <a:buChar char="»"/>
        <a:defRPr sz="6300">
          <a:solidFill>
            <a:schemeClr val="tx1"/>
          </a:solidFill>
          <a:latin typeface="+mn-lt"/>
          <a:ea typeface="+mn-ea"/>
        </a:defRPr>
      </a:lvl8pPr>
      <a:lvl9pPr marL="8308975" indent="-720725" algn="l" defTabSz="2879725" rtl="0" fontAlgn="base">
        <a:spcBef>
          <a:spcPct val="20000"/>
        </a:spcBef>
        <a:spcAft>
          <a:spcPct val="0"/>
        </a:spcAft>
        <a:buChar char="»"/>
        <a:defRPr sz="6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fg_avant.png">
            <a:extLst>
              <a:ext uri="{FF2B5EF4-FFF2-40B4-BE49-F238E27FC236}">
                <a16:creationId xmlns:a16="http://schemas.microsoft.com/office/drawing/2014/main" id="{12F74DD6-E4A5-4B54-B4CB-BA8BA702E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07" y="11098099"/>
            <a:ext cx="5468854" cy="623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fg_apres.png">
            <a:extLst>
              <a:ext uri="{FF2B5EF4-FFF2-40B4-BE49-F238E27FC236}">
                <a16:creationId xmlns:a16="http://schemas.microsoft.com/office/drawing/2014/main" id="{40D45AA5-3DEE-4E85-85E6-B6857A055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801" y="10712233"/>
            <a:ext cx="2477158" cy="736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6600" dirty="0" err="1">
                <a:latin typeface="Candara" panose="020E0502030303020204" pitchFamily="34" charset="0"/>
              </a:rPr>
              <a:t>Studying</a:t>
            </a:r>
            <a:r>
              <a:rPr lang="fr-FR" sz="6600" dirty="0">
                <a:latin typeface="Candara" panose="020E0502030303020204" pitchFamily="34" charset="0"/>
              </a:rPr>
              <a:t> source code structural </a:t>
            </a:r>
            <a:r>
              <a:rPr lang="fr-FR" sz="6600" dirty="0" err="1">
                <a:latin typeface="Candara" panose="020E0502030303020204" pitchFamily="34" charset="0"/>
              </a:rPr>
              <a:t>properties</a:t>
            </a:r>
            <a:endParaRPr lang="fr-FR" sz="6600" dirty="0">
              <a:latin typeface="Candara" panose="020E0502030303020204" pitchFamily="34" charset="0"/>
            </a:endParaRPr>
          </a:p>
        </p:txBody>
      </p:sp>
      <p:sp>
        <p:nvSpPr>
          <p:cNvPr id="14339" name="Rectangle 5"/>
          <p:cNvSpPr>
            <a:spLocks noChangeArrowheads="1"/>
          </p:cNvSpPr>
          <p:nvPr/>
        </p:nvSpPr>
        <p:spPr bwMode="auto">
          <a:xfrm>
            <a:off x="4454525" y="276828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fr-FR">
              <a:latin typeface="Candara" panose="020E0502030303020204" pitchFamily="34" charset="0"/>
            </a:endParaRPr>
          </a:p>
        </p:txBody>
      </p:sp>
      <p:sp>
        <p:nvSpPr>
          <p:cNvPr id="14340" name="Text Box 7"/>
          <p:cNvSpPr txBox="1">
            <a:spLocks noChangeArrowheads="1"/>
          </p:cNvSpPr>
          <p:nvPr/>
        </p:nvSpPr>
        <p:spPr bwMode="auto">
          <a:xfrm>
            <a:off x="457200" y="5638800"/>
            <a:ext cx="15520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3200" dirty="0">
                <a:solidFill>
                  <a:srgbClr val="F89A1E"/>
                </a:solidFill>
                <a:latin typeface="Candara" panose="020E0502030303020204" pitchFamily="34" charset="0"/>
              </a:rPr>
              <a:t>Auteurs</a:t>
            </a:r>
          </a:p>
        </p:txBody>
      </p:sp>
      <p:sp>
        <p:nvSpPr>
          <p:cNvPr id="14341" name="Text Box 8"/>
          <p:cNvSpPr txBox="1">
            <a:spLocks noChangeArrowheads="1"/>
          </p:cNvSpPr>
          <p:nvPr/>
        </p:nvSpPr>
        <p:spPr bwMode="auto">
          <a:xfrm>
            <a:off x="457200" y="10841038"/>
            <a:ext cx="21595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3200" dirty="0">
                <a:solidFill>
                  <a:srgbClr val="F89A1E"/>
                </a:solidFill>
                <a:latin typeface="Candara" panose="020E0502030303020204" pitchFamily="34" charset="0"/>
              </a:rPr>
              <a:t>Partenaires</a:t>
            </a:r>
          </a:p>
        </p:txBody>
      </p:sp>
      <p:sp>
        <p:nvSpPr>
          <p:cNvPr id="14342" name="Line 10"/>
          <p:cNvSpPr>
            <a:spLocks noChangeShapeType="1"/>
          </p:cNvSpPr>
          <p:nvPr/>
        </p:nvSpPr>
        <p:spPr bwMode="auto">
          <a:xfrm>
            <a:off x="457200" y="6167438"/>
            <a:ext cx="3598863" cy="0"/>
          </a:xfrm>
          <a:prstGeom prst="line">
            <a:avLst/>
          </a:prstGeom>
          <a:noFill/>
          <a:ln w="9525">
            <a:solidFill>
              <a:srgbClr val="00388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 dirty="0">
              <a:latin typeface="Candara" panose="020E0502030303020204" pitchFamily="34" charset="0"/>
            </a:endParaRPr>
          </a:p>
        </p:txBody>
      </p:sp>
      <p:sp>
        <p:nvSpPr>
          <p:cNvPr id="14343" name="Line 11"/>
          <p:cNvSpPr>
            <a:spLocks noChangeShapeType="1"/>
          </p:cNvSpPr>
          <p:nvPr/>
        </p:nvSpPr>
        <p:spPr bwMode="auto">
          <a:xfrm>
            <a:off x="457200" y="11399838"/>
            <a:ext cx="3598863" cy="0"/>
          </a:xfrm>
          <a:prstGeom prst="line">
            <a:avLst/>
          </a:prstGeom>
          <a:noFill/>
          <a:ln w="9525">
            <a:solidFill>
              <a:srgbClr val="00388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>
              <a:latin typeface="Candara" panose="020E0502030303020204" pitchFamily="34" charset="0"/>
            </a:endParaRPr>
          </a:p>
        </p:txBody>
      </p:sp>
      <p:sp>
        <p:nvSpPr>
          <p:cNvPr id="14344" name="Text Box 14"/>
          <p:cNvSpPr txBox="1">
            <a:spLocks noChangeArrowheads="1"/>
          </p:cNvSpPr>
          <p:nvPr/>
        </p:nvSpPr>
        <p:spPr bwMode="auto">
          <a:xfrm>
            <a:off x="441325" y="13382625"/>
            <a:ext cx="336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fr-FR">
              <a:latin typeface="Candara" panose="020E0502030303020204" pitchFamily="34" charset="0"/>
            </a:endParaRPr>
          </a:p>
        </p:txBody>
      </p:sp>
      <p:sp>
        <p:nvSpPr>
          <p:cNvPr id="14345" name="Text Box 15"/>
          <p:cNvSpPr txBox="1">
            <a:spLocks noChangeArrowheads="1"/>
          </p:cNvSpPr>
          <p:nvPr/>
        </p:nvSpPr>
        <p:spPr bwMode="auto">
          <a:xfrm>
            <a:off x="457200" y="6396038"/>
            <a:ext cx="3810000" cy="219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fr-FR" sz="2800" dirty="0">
                <a:latin typeface="Candara" panose="020E0502030303020204" pitchFamily="34" charset="0"/>
              </a:rPr>
              <a:t>Julien DENIZE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fr-FR" sz="2800" dirty="0">
                <a:latin typeface="Candara" panose="020E0502030303020204" pitchFamily="34" charset="0"/>
              </a:rPr>
              <a:t>Cyprien LAMBERT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sz="2800" dirty="0">
              <a:latin typeface="Candara" panose="020E0502030303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sz="2800" dirty="0">
              <a:latin typeface="Candara" panose="020E0502030303020204" pitchFamily="34" charset="0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4595101" y="4775607"/>
            <a:ext cx="1120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fr-FR" sz="4800" b="1" dirty="0">
                <a:solidFill>
                  <a:srgbClr val="003882"/>
                </a:solidFill>
                <a:latin typeface="Candara" panose="020E0502030303020204" pitchFamily="34" charset="0"/>
              </a:rPr>
              <a:t>Les défis de l’optimisation de code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4569701" y="5493157"/>
            <a:ext cx="102082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3600" dirty="0">
                <a:solidFill>
                  <a:srgbClr val="F89A1E"/>
                </a:solidFill>
                <a:latin typeface="Candara" panose="020E0502030303020204" pitchFamily="34" charset="0"/>
              </a:rPr>
              <a:t>Gain de temps et de ressources : des enjeux majeurs</a:t>
            </a:r>
          </a:p>
        </p:txBody>
      </p:sp>
      <p:sp>
        <p:nvSpPr>
          <p:cNvPr id="14348" name="Text Box 22"/>
          <p:cNvSpPr txBox="1">
            <a:spLocks noChangeArrowheads="1"/>
          </p:cNvSpPr>
          <p:nvPr/>
        </p:nvSpPr>
        <p:spPr bwMode="auto">
          <a:xfrm>
            <a:off x="4595101" y="6178957"/>
            <a:ext cx="9577365" cy="285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L’optimisation de code consiste à améliorer l’efficacité d’un programme en conservant ses fonctionnalités</a:t>
            </a:r>
          </a:p>
          <a:p>
            <a:pPr marL="457200" indent="-457200" algn="just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Les optimisations d’un programme se situent à plusieurs niveaux: temps d’exécution et ressources matérielles</a:t>
            </a:r>
          </a:p>
          <a:p>
            <a:pPr marL="457200" indent="-457200" algn="just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De nombreux outils existent, certains automatisent l’optimisation et d’autres aident le développer à les repérer</a:t>
            </a:r>
            <a:endParaRPr lang="fr-FR" sz="2800" dirty="0">
              <a:latin typeface="Candara" panose="020E0502030303020204" pitchFamily="34" charset="0"/>
            </a:endParaRPr>
          </a:p>
        </p:txBody>
      </p:sp>
      <p:sp>
        <p:nvSpPr>
          <p:cNvPr id="14352" name="Text Box 26"/>
          <p:cNvSpPr txBox="1">
            <a:spLocks noChangeArrowheads="1"/>
          </p:cNvSpPr>
          <p:nvPr/>
        </p:nvSpPr>
        <p:spPr bwMode="auto">
          <a:xfrm>
            <a:off x="11362524" y="9925234"/>
            <a:ext cx="971355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fr-FR" sz="4800" b="1" dirty="0">
                <a:solidFill>
                  <a:srgbClr val="003882"/>
                </a:solidFill>
                <a:latin typeface="Candara" panose="020E0502030303020204" pitchFamily="34" charset="0"/>
              </a:rPr>
              <a:t>Les Control Flow Graph : un premier outil d’optimisation</a:t>
            </a:r>
          </a:p>
        </p:txBody>
      </p:sp>
      <p:sp>
        <p:nvSpPr>
          <p:cNvPr id="14353" name="Text Box 27"/>
          <p:cNvSpPr txBox="1">
            <a:spLocks noChangeArrowheads="1"/>
          </p:cNvSpPr>
          <p:nvPr/>
        </p:nvSpPr>
        <p:spPr bwMode="auto">
          <a:xfrm>
            <a:off x="12890298" y="11423798"/>
            <a:ext cx="822117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fr-FR" sz="3600" dirty="0">
                <a:solidFill>
                  <a:srgbClr val="F89A1E"/>
                </a:solidFill>
                <a:latin typeface="Candara" panose="020E0502030303020204" pitchFamily="34" charset="0"/>
              </a:rPr>
              <a:t>Modéliser l’exécution d’un programme en graphe</a:t>
            </a:r>
          </a:p>
        </p:txBody>
      </p:sp>
      <p:sp>
        <p:nvSpPr>
          <p:cNvPr id="14354" name="Text Box 28"/>
          <p:cNvSpPr txBox="1">
            <a:spLocks noChangeArrowheads="1"/>
          </p:cNvSpPr>
          <p:nvPr/>
        </p:nvSpPr>
        <p:spPr bwMode="auto">
          <a:xfrm>
            <a:off x="12890299" y="12872948"/>
            <a:ext cx="822117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Un CFG est la représentation en graphe de tous les chemins d’exécution possible pour un programme</a:t>
            </a:r>
          </a:p>
          <a:p>
            <a:pPr marL="457200" indent="-457200" algn="just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De base, chacune des fonctions est isolée dans un sous-graphe</a:t>
            </a:r>
          </a:p>
          <a:p>
            <a:pPr marL="457200" indent="-457200" algn="just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Notre premier script ajoute explicitement les appels aux fonctions dans le CFG </a:t>
            </a:r>
          </a:p>
          <a:p>
            <a:pPr marL="457200" indent="-457200" algn="just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Nous avons aussi développé un script permettant d’obtenir des informations sur le graphe</a:t>
            </a:r>
          </a:p>
          <a:p>
            <a:pPr marL="457200" indent="-457200" algn="just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Ces deux scripts combinés nous permettent de détecter les fonctions jamais exécutées</a:t>
            </a:r>
          </a:p>
          <a:p>
            <a:pPr marL="457200" indent="-457200" algn="just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endParaRPr lang="fr-FR" sz="2800" dirty="0">
              <a:latin typeface="Candara" panose="020E0502030303020204" pitchFamily="34" charset="0"/>
            </a:endParaRPr>
          </a:p>
        </p:txBody>
      </p:sp>
      <p:sp>
        <p:nvSpPr>
          <p:cNvPr id="14355" name="Text Box 29"/>
          <p:cNvSpPr txBox="1">
            <a:spLocks noChangeArrowheads="1"/>
          </p:cNvSpPr>
          <p:nvPr/>
        </p:nvSpPr>
        <p:spPr bwMode="auto">
          <a:xfrm>
            <a:off x="4495800" y="18384748"/>
            <a:ext cx="1101900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fr-FR" sz="4800" b="1" dirty="0">
                <a:solidFill>
                  <a:srgbClr val="003882"/>
                </a:solidFill>
                <a:latin typeface="Candara" panose="020E0502030303020204" pitchFamily="34" charset="0"/>
              </a:rPr>
              <a:t>Dead code </a:t>
            </a:r>
            <a:r>
              <a:rPr lang="fr-FR" sz="4800" b="1" dirty="0" err="1">
                <a:solidFill>
                  <a:srgbClr val="003882"/>
                </a:solidFill>
                <a:latin typeface="Candara" panose="020E0502030303020204" pitchFamily="34" charset="0"/>
              </a:rPr>
              <a:t>detection</a:t>
            </a:r>
            <a:r>
              <a:rPr lang="fr-FR" sz="4800" b="1" dirty="0">
                <a:solidFill>
                  <a:srgbClr val="003882"/>
                </a:solidFill>
                <a:latin typeface="Candara" panose="020E0502030303020204" pitchFamily="34" charset="0"/>
              </a:rPr>
              <a:t> : optimiser en supprimant le code inutile</a:t>
            </a:r>
          </a:p>
        </p:txBody>
      </p:sp>
      <p:sp>
        <p:nvSpPr>
          <p:cNvPr id="14356" name="Text Box 30"/>
          <p:cNvSpPr txBox="1">
            <a:spLocks noChangeArrowheads="1"/>
          </p:cNvSpPr>
          <p:nvPr/>
        </p:nvSpPr>
        <p:spPr bwMode="auto">
          <a:xfrm>
            <a:off x="4509443" y="19810444"/>
            <a:ext cx="914501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fr-FR" sz="3600" dirty="0">
                <a:solidFill>
                  <a:srgbClr val="F89A1E"/>
                </a:solidFill>
                <a:latin typeface="Candara" panose="020E0502030303020204" pitchFamily="34" charset="0"/>
              </a:rPr>
              <a:t>Utiliser les graphes pour détecter les conditions jamais vérifiées</a:t>
            </a:r>
          </a:p>
        </p:txBody>
      </p:sp>
      <p:sp>
        <p:nvSpPr>
          <p:cNvPr id="14357" name="Text Box 31"/>
          <p:cNvSpPr txBox="1">
            <a:spLocks noChangeArrowheads="1"/>
          </p:cNvSpPr>
          <p:nvPr/>
        </p:nvSpPr>
        <p:spPr bwMode="auto">
          <a:xfrm>
            <a:off x="4566559" y="21311962"/>
            <a:ext cx="9832810" cy="4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La détection de code mort consiste à trouver les instructions qui ne sont jamais exécutées par un programme</a:t>
            </a:r>
          </a:p>
          <a:p>
            <a:pPr marL="457200" indent="-457200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Nous nous sommes penchés sur le problème de détecter le code mort dû à des conditions toujours ou jamais exécutées</a:t>
            </a:r>
          </a:p>
          <a:p>
            <a:pPr marL="457200" indent="-457200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Nous parcourons le graphe AST représentant le programme et évaluons pour chaque condition sa faisabilité dans son contexte d’exécution</a:t>
            </a:r>
          </a:p>
          <a:p>
            <a:pPr marL="457200" indent="-457200">
              <a:spcBef>
                <a:spcPct val="20000"/>
              </a:spcBef>
              <a:buClr>
                <a:srgbClr val="003882"/>
              </a:buClr>
              <a:buFont typeface="Wingdings" panose="05000000000000000000" pitchFamily="2" charset="2"/>
              <a:buChar char="n"/>
            </a:pPr>
            <a:r>
              <a:rPr lang="fr-FR" sz="2800" dirty="0">
                <a:latin typeface="Candara" panose="020E0502030303020204" pitchFamily="34" charset="0"/>
                <a:sym typeface="Wingdings" charset="2"/>
              </a:rPr>
              <a:t>Cela permet de supprimer des portions de code importantes et de diminuer le temps d’exécution</a:t>
            </a: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6760369" y="27748340"/>
            <a:ext cx="6479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Candara" panose="020E0502030303020204" pitchFamily="34" charset="0"/>
              </a:rPr>
              <a:t>cyprien.lambert@﻿telecom-sudparis.eu</a:t>
            </a:r>
          </a:p>
          <a:p>
            <a:r>
              <a:rPr lang="fr-FR" dirty="0">
                <a:solidFill>
                  <a:srgbClr val="FFFFFF"/>
                </a:solidFill>
                <a:latin typeface="Candara" panose="020E0502030303020204" pitchFamily="34" charset="0"/>
              </a:rPr>
              <a:t>julien.denize@telecom-sudparis.eu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6127561" y="27867296"/>
            <a:ext cx="474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Candara" panose="020E0502030303020204" pitchFamily="34" charset="0"/>
                <a:ea typeface="Lucida Grande" charset="0"/>
                <a:cs typeface="Lucida Grande" charset="0"/>
              </a:rPr>
              <a:t>﻿www.cassiopee.wp.tem-tsp.eu</a:t>
            </a:r>
            <a:endParaRPr lang="fr-FR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43" name="Text Box 15"/>
          <p:cNvSpPr txBox="1">
            <a:spLocks noChangeArrowheads="1"/>
          </p:cNvSpPr>
          <p:nvPr/>
        </p:nvSpPr>
        <p:spPr bwMode="auto">
          <a:xfrm>
            <a:off x="16219301" y="578893"/>
            <a:ext cx="4559969" cy="585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fr-FR" sz="6600" b="1" dirty="0">
                <a:solidFill>
                  <a:srgbClr val="F89A1E"/>
                </a:solidFill>
                <a:latin typeface="Candara" panose="020E0502030303020204" pitchFamily="34" charset="0"/>
              </a:rPr>
              <a:t>93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fr-FR" sz="5400" b="1" dirty="0">
                <a:solidFill>
                  <a:srgbClr val="F89A1E"/>
                </a:solidFill>
                <a:latin typeface="Candara" panose="020E0502030303020204" pitchFamily="34" charset="0"/>
              </a:rPr>
              <a:t>Recherche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fr-FR" sz="5000" dirty="0">
              <a:solidFill>
                <a:srgbClr val="F89A1E"/>
              </a:solidFill>
              <a:latin typeface="Candara" panose="020E0502030303020204" pitchFamily="34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fr-FR" sz="5000" dirty="0">
              <a:solidFill>
                <a:srgbClr val="F89A1E"/>
              </a:solidFill>
              <a:latin typeface="Candara" panose="020E0502030303020204" pitchFamily="34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fr-FR" sz="5000" dirty="0">
              <a:solidFill>
                <a:srgbClr val="F89A1E"/>
              </a:solidFill>
              <a:latin typeface="Candara" panose="020E0502030303020204" pitchFamily="34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fr-FR" sz="5000" dirty="0">
              <a:solidFill>
                <a:srgbClr val="F89A1E"/>
              </a:solidFill>
              <a:latin typeface="Candara" panose="020E0502030303020204" pitchFamily="34" charset="0"/>
            </a:endParaRP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005E1D9C-62B3-4920-B8C0-86CD05E4F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850997"/>
            <a:ext cx="195277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3200" dirty="0">
                <a:solidFill>
                  <a:srgbClr val="F89A1E"/>
                </a:solidFill>
                <a:latin typeface="Candara" panose="020E0502030303020204" pitchFamily="34" charset="0"/>
              </a:rPr>
              <a:t>Encadrant</a:t>
            </a:r>
          </a:p>
        </p:txBody>
      </p:sp>
      <p:sp>
        <p:nvSpPr>
          <p:cNvPr id="37" name="Line 10">
            <a:extLst>
              <a:ext uri="{FF2B5EF4-FFF2-40B4-BE49-F238E27FC236}">
                <a16:creationId xmlns:a16="http://schemas.microsoft.com/office/drawing/2014/main" id="{4731031E-2D24-4D19-B3C7-E8E4C25C1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379635"/>
            <a:ext cx="3598863" cy="0"/>
          </a:xfrm>
          <a:prstGeom prst="line">
            <a:avLst/>
          </a:prstGeom>
          <a:noFill/>
          <a:ln w="9525">
            <a:solidFill>
              <a:srgbClr val="00388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 dirty="0">
              <a:latin typeface="Candara" panose="020E0502030303020204" pitchFamily="34" charset="0"/>
            </a:endParaRP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BC1A8B25-53BF-4989-AFC5-AE7EA4BDE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8608235"/>
            <a:ext cx="3810000" cy="211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fr-FR" sz="2800" dirty="0">
                <a:latin typeface="Candara" panose="020E0502030303020204" pitchFamily="34" charset="0"/>
              </a:rPr>
              <a:t>Jorge-</a:t>
            </a:r>
            <a:r>
              <a:rPr lang="fr-FR" sz="2800" dirty="0" err="1">
                <a:latin typeface="Candara" panose="020E0502030303020204" pitchFamily="34" charset="0"/>
              </a:rPr>
              <a:t>Eleazar</a:t>
            </a:r>
            <a:r>
              <a:rPr lang="fr-FR" sz="2800" dirty="0">
                <a:latin typeface="Candara" panose="020E0502030303020204" pitchFamily="34" charset="0"/>
              </a:rPr>
              <a:t> LOPEZ-CORONADO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sz="2800" dirty="0">
              <a:latin typeface="Candara" panose="020E0502030303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fr-FR" sz="2800" dirty="0">
              <a:latin typeface="Candara" panose="020E0502030303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AD8FC4-7995-4CE9-8ACC-35051A217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5" y="11680000"/>
            <a:ext cx="2937314" cy="29345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09C63FF-7FC1-491E-A5BE-97CD9C92C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5" y="14894686"/>
            <a:ext cx="2937314" cy="2937314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62BA1BF-0E7C-4168-BE75-056C5B5DDF32}"/>
              </a:ext>
            </a:extLst>
          </p:cNvPr>
          <p:cNvSpPr/>
          <p:nvPr/>
        </p:nvSpPr>
        <p:spPr bwMode="auto">
          <a:xfrm>
            <a:off x="9025329" y="14715311"/>
            <a:ext cx="1296988" cy="440065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00388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E4E2E67-99D8-43BA-89F1-394C940B7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0438" y="4797006"/>
            <a:ext cx="3598863" cy="16835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76BF4E-6117-4016-92BE-F4C1D0F96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30438" y="8013162"/>
            <a:ext cx="3635615" cy="1095447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AE2FC4DF-CF0C-4151-8278-D0336F812572}"/>
              </a:ext>
            </a:extLst>
          </p:cNvPr>
          <p:cNvSpPr/>
          <p:nvPr/>
        </p:nvSpPr>
        <p:spPr bwMode="auto">
          <a:xfrm rot="5400000">
            <a:off x="17829974" y="7059294"/>
            <a:ext cx="967561" cy="352120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00388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5146DE-2D7D-4550-882C-4662F67FD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39495" y="19539601"/>
            <a:ext cx="3908750" cy="563179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F7467ED-7C78-4844-9C61-547F48816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8262" y="23150276"/>
            <a:ext cx="3770181" cy="3211636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CC8F84D5-739F-40D3-ABD6-C4031BCD2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3" y="11680000"/>
            <a:ext cx="2937314" cy="2934525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A42E6A57-5184-4AE1-BB24-AC9897939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63" y="14894686"/>
            <a:ext cx="2937314" cy="2937314"/>
          </a:xfrm>
          <a:prstGeom prst="rect">
            <a:avLst/>
          </a:prstGeom>
        </p:spPr>
      </p:pic>
      <p:sp>
        <p:nvSpPr>
          <p:cNvPr id="13" name="Flèche : virage 12">
            <a:extLst>
              <a:ext uri="{FF2B5EF4-FFF2-40B4-BE49-F238E27FC236}">
                <a16:creationId xmlns:a16="http://schemas.microsoft.com/office/drawing/2014/main" id="{22299800-C2F0-4852-84C3-EB340F11C045}"/>
              </a:ext>
            </a:extLst>
          </p:cNvPr>
          <p:cNvSpPr/>
          <p:nvPr/>
        </p:nvSpPr>
        <p:spPr bwMode="auto">
          <a:xfrm rot="5400000">
            <a:off x="18160253" y="20854826"/>
            <a:ext cx="2295428" cy="1160751"/>
          </a:xfrm>
          <a:prstGeom prst="bentArrow">
            <a:avLst>
              <a:gd name="adj1" fmla="val 23026"/>
              <a:gd name="adj2" fmla="val 22920"/>
              <a:gd name="adj3" fmla="val 23198"/>
              <a:gd name="adj4" fmla="val 66756"/>
            </a:avLst>
          </a:prstGeom>
          <a:solidFill>
            <a:schemeClr val="bg1"/>
          </a:solidFill>
          <a:ln w="38100" cap="flat" cmpd="sng" algn="ctr">
            <a:solidFill>
              <a:srgbClr val="00388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lecom_SudParis_Poster_recherche">
  <a:themeElements>
    <a:clrScheme name="Institut-TELECOM-Poster-Mode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nstitut-TELECOM-Poster-Modele">
      <a:majorFont>
        <a:latin typeface="Arial Bold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Institut-TELECOM-Poster-Mode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stitut-TELECOM-Poster-Mode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stitut-TELECOM-Poster-Mode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Telecom_SudParis_Poster_recherche.potx</Template>
  <TotalTime>254</TotalTime>
  <Words>250</Words>
  <Application>Microsoft Office PowerPoint</Application>
  <PresentationFormat>Personnalisé</PresentationFormat>
  <Paragraphs>32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Arial Bold</vt:lpstr>
      <vt:lpstr>Candara</vt:lpstr>
      <vt:lpstr>Wingdings</vt:lpstr>
      <vt:lpstr>Telecom_SudParis_Poster_recherche</vt:lpstr>
      <vt:lpstr>Studying source code structural properties</vt:lpstr>
    </vt:vector>
  </TitlesOfParts>
  <Company>Implica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du poster</dc:title>
  <dc:creator>IMT</dc:creator>
  <cp:lastModifiedBy>Julien Denize</cp:lastModifiedBy>
  <cp:revision>45</cp:revision>
  <cp:lastPrinted>2012-01-18T13:26:06Z</cp:lastPrinted>
  <dcterms:created xsi:type="dcterms:W3CDTF">2012-02-29T16:05:21Z</dcterms:created>
  <dcterms:modified xsi:type="dcterms:W3CDTF">2019-06-08T13:20:47Z</dcterms:modified>
</cp:coreProperties>
</file>